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64" r:id="rId1"/>
  </p:sldMasterIdLst>
  <p:notesMasterIdLst>
    <p:notesMasterId r:id="rId11"/>
  </p:notesMasterIdLst>
  <p:sldIdLst>
    <p:sldId id="256" r:id="rId2"/>
    <p:sldId id="270" r:id="rId3"/>
    <p:sldId id="274" r:id="rId4"/>
    <p:sldId id="275" r:id="rId5"/>
    <p:sldId id="276" r:id="rId6"/>
    <p:sldId id="277" r:id="rId7"/>
    <p:sldId id="278" r:id="rId8"/>
    <p:sldId id="279" r:id="rId9"/>
    <p:sldId id="269" r:id="rId10"/>
  </p:sldIdLst>
  <p:sldSz cx="9144000" cy="5143500" type="screen16x9"/>
  <p:notesSz cx="6858000" cy="9144000"/>
  <p:embeddedFontLst>
    <p:embeddedFont>
      <p:font typeface="Nunito Sans" pitchFamily="2" charset="-52"/>
      <p:regular r:id="rId12"/>
      <p:bold r:id="rId13"/>
      <p:italic r:id="rId14"/>
      <p:boldItalic r:id="rId15"/>
    </p:embeddedFont>
    <p:embeddedFont>
      <p:font typeface="Nunito Sans Light" pitchFamily="2" charset="-52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09593D-3B5A-43A0-BEA2-E3DD9A507957}">
  <a:tblStyle styleId="{EB09593D-3B5A-43A0-BEA2-E3DD9A507957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7F1"/>
          </a:solidFill>
        </a:fill>
      </a:tcStyle>
    </a:wholeTbl>
    <a:band1H>
      <a:tcTxStyle/>
      <a:tcStyle>
        <a:tcBdr/>
        <a:fill>
          <a:solidFill>
            <a:srgbClr val="CBCBE2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CBE2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1E22AA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1E22AA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4388" autoAdjust="0"/>
  </p:normalViewPr>
  <p:slideViewPr>
    <p:cSldViewPr snapToGrid="0">
      <p:cViewPr>
        <p:scale>
          <a:sx n="50" d="100"/>
          <a:sy n="50" d="100"/>
        </p:scale>
        <p:origin x="624" y="720"/>
      </p:cViewPr>
      <p:guideLst>
        <p:guide orient="horz" pos="1620"/>
        <p:guide pos="2880"/>
      </p:guideLst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Этот мини-практикум представляет собой экспресс-курс по проектированию цифровой логики и базовой микроархитектуры центрального процессора (ЦП). Используя интегрированную онлайн среду разработки (IDE) </a:t>
            </a:r>
            <a:r>
              <a:rPr lang="ru-RU" sz="1800" kern="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Makerchip</a:t>
            </a: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вы можете реализовать любые компоненты цифровой системы: от логических вентилей до простого, но полноценного ядра процессора RISC-V. Этот практикум демонстрирует те широчайшие возможности, которыми может пользовать разработчик, используя свободно распространяемые онлайн-инструменты для разработки с открытым исходным кодом. Вы получите фундаментальные навыки для карьеры в области логического проектирования и сможете занять передовые позиции, научившись использовать новое расширение языка </a:t>
            </a:r>
            <a:r>
              <a:rPr lang="ru-RU" sz="1800" kern="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Transaction</a:t>
            </a: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-Level </a:t>
            </a:r>
            <a:r>
              <a:rPr lang="ru-RU" sz="1800" kern="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Verilog</a:t>
            </a: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(TL-</a:t>
            </a:r>
            <a:r>
              <a:rPr lang="ru-RU" sz="1800" kern="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Verilog</a:t>
            </a: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(даже если вы еще не знаете </a:t>
            </a:r>
            <a:r>
              <a:rPr lang="ru-RU" sz="1800" kern="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Verilog</a:t>
            </a: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ru-RU" sz="18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0105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этой лекции вы познакомитесь с курсом и его учебной платформой. Вы узнаете: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какие ресурсы доступны для прохождения этого курса;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способы взаимодействия с учебной платформой Makerchip.com;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структуру курса.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5146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Ресурсы курса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Перед началом работы откройте репозиторий </a:t>
            </a:r>
            <a:r>
              <a:rPr lang="ru-RU" dirty="0" err="1"/>
              <a:t>GitHub</a:t>
            </a:r>
            <a:r>
              <a:rPr lang="ru-RU" dirty="0"/>
              <a:t> (QR-код на слайде), содержащий внешние ресурсы для этого курса, и прочитайте раздел «Welcome». Там описаны все вносимые изменения в курс. Вам следует добавить эту страницу в закладки или держать ее открытой на протяжении всего курса.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err="1"/>
              <a:t>Makerchip</a:t>
            </a:r>
            <a:r>
              <a:rPr lang="ru-RU" b="1" dirty="0"/>
              <a:t> IDE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Начните работу на сайте makerchip.com (QR-код на слайде). Перейдите на сайт и откройте интегрированную среду разработки, нажав на кнопку “Launch </a:t>
            </a:r>
            <a:r>
              <a:rPr lang="ru-RU" dirty="0" err="1"/>
              <a:t>Makerchip</a:t>
            </a:r>
            <a:r>
              <a:rPr lang="ru-RU" dirty="0"/>
              <a:t> IDE”.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/>
              <a:t>Makerchip</a:t>
            </a:r>
            <a:r>
              <a:rPr lang="ru-RU" dirty="0"/>
              <a:t> – это развивающаяся платформа, и версии программы могут отличаться, поэтому возможно, что для вас она будет выглядеть иначе.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Откройте пример. В выпадающем списке «LEARN» найдите различные примеры, а также ряд учебных пособий, которые можно просмотреть в любое время, чтобы закрепить теорию, с которой у вас могли возникнуть трудности, или чтобы освоить материалы, выходящие за рамки того, что будет изучено в этом курсе.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6378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Откройте пример схемы с делением чисел типа Long. Для этого перейдите в «LEARN», выберите вкладку «</a:t>
            </a:r>
            <a:r>
              <a:rPr lang="ru-RU" dirty="0" err="1"/>
              <a:t>Examples</a:t>
            </a:r>
            <a:r>
              <a:rPr lang="ru-RU" dirty="0"/>
              <a:t>». В открывшейся вкладке слева находится пункт «Long Division». Нажмите на кнопку ниже.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Справа в открывшемся окне появится пример шестнадцатеричного деления чисел типа </a:t>
            </a:r>
            <a:r>
              <a:rPr lang="en-US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8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5666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Продолжим знакомиться с возможностями </a:t>
            </a:r>
            <a:r>
              <a:rPr lang="ru-RU" dirty="0" err="1"/>
              <a:t>Makerchip</a:t>
            </a:r>
            <a:r>
              <a:rPr lang="ru-RU" dirty="0"/>
              <a:t>. Выберите вкладку «EDITOR». Теперь схема деления находится в панели редактора, где можно редактировать модель схемы. Она реализована на транзакционном уровне </a:t>
            </a:r>
            <a:r>
              <a:rPr lang="ru-RU" dirty="0" err="1"/>
              <a:t>Verilog</a:t>
            </a:r>
            <a:r>
              <a:rPr lang="ru-RU" dirty="0"/>
              <a:t>; компиляция произошла автоматически, когда был открыт пример.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Чтобы скомпилировать проект, нужно перейти в правый верхний угол редактора, развернуть меню опций и выбрать «</a:t>
            </a:r>
            <a:r>
              <a:rPr lang="ru-RU" dirty="0" err="1"/>
              <a:t>Compile</a:t>
            </a:r>
            <a:r>
              <a:rPr lang="ru-RU" dirty="0"/>
              <a:t>/</a:t>
            </a:r>
            <a:r>
              <a:rPr lang="ru-RU" dirty="0" err="1"/>
              <a:t>Sim</a:t>
            </a:r>
            <a:r>
              <a:rPr lang="ru-RU" dirty="0"/>
              <a:t>». Альтернативный вариант – запустить компиляцию с помощью комбинации клавиш «</a:t>
            </a:r>
            <a:r>
              <a:rPr lang="ru-RU" dirty="0" err="1"/>
              <a:t>Ctrl+Enter</a:t>
            </a:r>
            <a:r>
              <a:rPr lang="ru-RU" dirty="0"/>
              <a:t>».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Процесс компиляции и моделирования, отображаются соответствующими значками в названиях вкладок, как это показано на рисунке ниже.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Во вкладке «LOG» отображается журнал действий. Важно всегда проверять журналы при каждой компиляции и исправлять любые ошибки и предупреждения. Многие ошибки не являются критическими, и проект все равно может скомпилироваться и пройти этап моделирования, но отлаживать ошибки из журнала гораздо проще, чем отлаживать проект во время его моделирования.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6577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Во вкладке «WAVEFORM» отображается временная диаграмма всех сигналов в системе в течение всего времени симуляции схемы.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43495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Все представления связаны между собой, поэтому на временной диаграмме можно выбрать какой-нибудь сигнал путем нажатия на него. Выбранный сигнал будет отображаться желтой подсветкой на диаграмме, а также будет выделен цветом на схеме.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Выбранный сигнал будет выделен и на вкладе «NAV-TLV» . Эта вкладка показывает код по аналогии с редактором, но в виде представления кода в интерпретации инструментов компилятора. Для отладки проектов использую именно эту версию кода. В этом коде выделяются ошибки и предупреждения, соответствующие некоторым ошибкам, которые выводятся в журнале компиляции (LOG).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Общий процесс отладки выглядит следующим образом: с помощью временной диаграммы можно найти случаи некорректного поведения схемы при моделировании, и затем их устранить, проследив сигнал на логической схеме и в коде.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Еще есть вкладка «VIZ», которая упрощает отладку больших проектов. О ней, как и о некоторых других элементах IDE, будет рассказано позже.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7057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7921d4871b_4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7921d4871b_4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48697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386150" y="1946200"/>
            <a:ext cx="4487100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393875" y="4154950"/>
            <a:ext cx="2471400" cy="4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8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9pPr>
          </a:lstStyle>
          <a:p>
            <a:endParaRPr/>
          </a:p>
        </p:txBody>
      </p:sp>
      <p:sp>
        <p:nvSpPr>
          <p:cNvPr id="179" name="Google Shape;179;p8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0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"/>
          <p:cNvSpPr txBox="1">
            <a:spLocks noGrp="1"/>
          </p:cNvSpPr>
          <p:nvPr>
            <p:ph type="body" idx="1"/>
          </p:nvPr>
        </p:nvSpPr>
        <p:spPr>
          <a:xfrm>
            <a:off x="4572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лайд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03118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  <a:defRPr sz="1500" b="1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800" b="0" i="0" u="none" strike="noStrike" cap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800" b="0" i="0" u="none" strike="noStrike" cap="none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10;p1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w="12700" cap="rnd" cmpd="sng">
            <a:solidFill>
              <a:srgbClr val="2832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1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endParaRPr sz="1500" b="1" i="0" u="none" strike="noStrike" cap="non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  <p:sldLayoutId id="2147483661" r:id="rId4"/>
    <p:sldLayoutId id="2147483662" r:id="rId5"/>
    <p:sldLayoutId id="214748366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>
            <a:spLocks noGrp="1"/>
          </p:cNvSpPr>
          <p:nvPr>
            <p:ph type="title"/>
          </p:nvPr>
        </p:nvSpPr>
        <p:spPr>
          <a:xfrm>
            <a:off x="148154" y="1911450"/>
            <a:ext cx="4661839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dirty="0"/>
              <a:t>Building a RISC-V CPU Core </a:t>
            </a:r>
            <a:br>
              <a:rPr lang="en-US" dirty="0"/>
            </a:br>
            <a:r>
              <a:rPr lang="ru-RU" dirty="0"/>
              <a:t>Вводная лекция | Платформа для обучения </a:t>
            </a:r>
            <a:br>
              <a:rPr lang="ru-RU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2B6EA8-9497-3658-047F-447D443576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2024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74122" y="470700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О чем этот курс</a:t>
            </a:r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Знакомство с платформой </a:t>
            </a:r>
            <a:r>
              <a:rPr lang="ru-RU" sz="2000" dirty="0" err="1"/>
              <a:t>Makerchip</a:t>
            </a:r>
            <a:endParaRPr lang="ru-RU" sz="2000" dirty="0"/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Знакомство с основами языка </a:t>
            </a:r>
            <a:r>
              <a:rPr lang="ru-RU" sz="2000" dirty="0" err="1"/>
              <a:t>Transaction</a:t>
            </a:r>
            <a:r>
              <a:rPr lang="ru-RU" sz="2000" dirty="0"/>
              <a:t>-Level </a:t>
            </a:r>
            <a:r>
              <a:rPr lang="ru-RU" sz="2000" dirty="0" err="1"/>
              <a:t>Verilog</a:t>
            </a:r>
            <a:endParaRPr lang="ru-RU" sz="2000" dirty="0"/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Проектирование базовой микроархитектуры процессорного ядра RISC-V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2000" dirty="0"/>
              <a:t>Получение практического опыта работы с RISC-V</a:t>
            </a:r>
          </a:p>
        </p:txBody>
      </p:sp>
    </p:spTree>
    <p:extLst>
      <p:ext uri="{BB962C8B-B14F-4D97-AF65-F5344CB8AC3E}">
        <p14:creationId xmlns:p14="http://schemas.microsoft.com/office/powerpoint/2010/main" val="2853285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74122" y="470700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Программа</a:t>
            </a:r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274122" y="1093512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533400" indent="-533400">
              <a:buSzPct val="100000"/>
              <a:buAutoNum type="arabicPeriod"/>
            </a:pPr>
            <a:r>
              <a:rPr lang="ru-RU" sz="2000" dirty="0"/>
              <a:t>Знакомство с платформой </a:t>
            </a:r>
            <a:r>
              <a:rPr lang="ru-RU" sz="2000" dirty="0" err="1"/>
              <a:t>Makerchip</a:t>
            </a:r>
            <a:r>
              <a:rPr lang="ru-RU" sz="2000" dirty="0"/>
              <a:t>.</a:t>
            </a:r>
          </a:p>
          <a:p>
            <a:pPr marL="533400" indent="-533400">
              <a:buSzPct val="100000"/>
              <a:buAutoNum type="arabicPeriod"/>
            </a:pPr>
            <a:r>
              <a:rPr lang="ru-RU" sz="2000" dirty="0"/>
              <a:t>Цифровая логика.</a:t>
            </a:r>
          </a:p>
          <a:p>
            <a:pPr marL="533400" indent="-533400">
              <a:buSzPct val="100000"/>
              <a:buAutoNum type="arabicPeriod"/>
            </a:pPr>
            <a:r>
              <a:rPr lang="ru-RU" sz="2000" dirty="0"/>
              <a:t>Роль RISC-V.</a:t>
            </a:r>
          </a:p>
          <a:p>
            <a:pPr marL="533400" indent="-533400">
              <a:buSzPct val="100000"/>
              <a:buAutoNum type="arabicPeriod"/>
            </a:pPr>
            <a:r>
              <a:rPr lang="ru-RU" sz="2000" dirty="0"/>
              <a:t>Подмножество ядра процессора RISC-V.</a:t>
            </a:r>
          </a:p>
          <a:p>
            <a:pPr marL="533400" indent="-533400">
              <a:buSzPct val="100000"/>
              <a:buAutoNum type="arabicPeriod"/>
            </a:pPr>
            <a:r>
              <a:rPr lang="ru-RU" sz="2000" dirty="0"/>
              <a:t>Завершение сборки процессора RISC-V.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541204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74122" y="470700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H" sz="2800" dirty="0"/>
              <a:t>Makerchip IDE </a:t>
            </a:r>
            <a:r>
              <a:rPr lang="ru-RU" sz="2800" dirty="0"/>
              <a:t>и ресурсы</a:t>
            </a:r>
          </a:p>
        </p:txBody>
      </p:sp>
      <p:sp>
        <p:nvSpPr>
          <p:cNvPr id="4" name="RISC – Reduced Instruction Set Computer (Компьютер с сокращенным набором команд):…">
            <a:extLst>
              <a:ext uri="{FF2B5EF4-FFF2-40B4-BE49-F238E27FC236}">
                <a16:creationId xmlns:a16="http://schemas.microsoft.com/office/drawing/2014/main" id="{1B22FED1-2BB7-42F6-6C22-4973AE05F2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4122" y="1182461"/>
            <a:ext cx="8397930" cy="349033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sz="2000" dirty="0"/>
              <a:t>  </a:t>
            </a:r>
            <a:r>
              <a:rPr lang="ru-RU" sz="2000" dirty="0"/>
              <a:t>Ссылка на сайт </a:t>
            </a:r>
            <a:r>
              <a:rPr lang="en-US" sz="2000" dirty="0"/>
              <a:t>makerchip.com</a:t>
            </a:r>
            <a:r>
              <a:rPr lang="ru-RU" sz="2000" dirty="0"/>
              <a:t>                   </a:t>
            </a:r>
            <a:r>
              <a:rPr lang="en-US" sz="2000" dirty="0"/>
              <a:t>        </a:t>
            </a:r>
            <a:r>
              <a:rPr lang="en-US" sz="2000" dirty="0" err="1"/>
              <a:t>Github</a:t>
            </a:r>
            <a:r>
              <a:rPr lang="en-US" sz="2000" dirty="0"/>
              <a:t> </a:t>
            </a:r>
            <a:r>
              <a:rPr lang="ru-RU" sz="2000" dirty="0"/>
              <a:t>курса</a:t>
            </a:r>
            <a:endParaRPr lang="en-US" sz="2000" dirty="0"/>
          </a:p>
          <a:p>
            <a:pPr>
              <a:lnSpc>
                <a:spcPct val="130000"/>
              </a:lnSpc>
            </a:pPr>
            <a:endParaRPr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1F92F8B0-496B-3DB5-88DA-467D5B6CF1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43"/>
          <a:stretch/>
        </p:blipFill>
        <p:spPr bwMode="auto">
          <a:xfrm>
            <a:off x="5128052" y="1843312"/>
            <a:ext cx="3087034" cy="2829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E6DAAD39-9FF6-4CC5-892F-F403A66E6F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3"/>
          <a:stretch/>
        </p:blipFill>
        <p:spPr bwMode="auto">
          <a:xfrm>
            <a:off x="636979" y="1843313"/>
            <a:ext cx="3345002" cy="2951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317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74122" y="161088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Пример </a:t>
            </a:r>
            <a:r>
              <a:rPr lang="fr-CH" sz="2800" dirty="0"/>
              <a:t>Long Division</a:t>
            </a:r>
            <a:endParaRPr lang="ru-RU" sz="2800" dirty="0"/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128979" y="70695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fr-CH" sz="2000" dirty="0"/>
              <a:t>LEARN =&gt; Examples =&gt; Long Division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endParaRPr lang="ru-RU" sz="2000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8D63226-82CD-3B3C-2D87-59F334AD3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448" y="1199679"/>
            <a:ext cx="6713103" cy="346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707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74122" y="161088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Пример </a:t>
            </a:r>
            <a:r>
              <a:rPr lang="fr-CH" sz="2800" dirty="0"/>
              <a:t>Long Division</a:t>
            </a:r>
            <a:endParaRPr lang="ru-RU" sz="2800" dirty="0"/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128979" y="70695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1400" dirty="0"/>
              <a:t>EDITOR – редактор кода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1400" dirty="0"/>
              <a:t>NAV-TLV – интерпретация кода компилятором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1400" dirty="0"/>
              <a:t>LOG – журнал действий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ru-RU" sz="1400" dirty="0"/>
              <a:t>WAVEFORM – диаграмма сигналов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endParaRPr lang="ru-RU" sz="2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42E4AEB-A8C1-FF11-FA1C-176F17A37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880" y="1875583"/>
            <a:ext cx="5468606" cy="278823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82D6284-A524-03A4-5957-457FB1E6A9D5}"/>
              </a:ext>
            </a:extLst>
          </p:cNvPr>
          <p:cNvSpPr/>
          <p:nvPr/>
        </p:nvSpPr>
        <p:spPr>
          <a:xfrm>
            <a:off x="1585339" y="1846555"/>
            <a:ext cx="1622320" cy="28704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527199F-ED22-043A-BD3C-E3E30B689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5565" y="196071"/>
            <a:ext cx="1891921" cy="1452249"/>
          </a:xfrm>
          <a:prstGeom prst="rect">
            <a:avLst/>
          </a:prstGeom>
        </p:spPr>
      </p:pic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6122EBDC-483A-6062-F69D-33DA9D2B4420}"/>
              </a:ext>
            </a:extLst>
          </p:cNvPr>
          <p:cNvCxnSpPr>
            <a:cxnSpLocks/>
          </p:cNvCxnSpPr>
          <p:nvPr/>
        </p:nvCxnSpPr>
        <p:spPr>
          <a:xfrm flipV="1">
            <a:off x="4095750" y="706950"/>
            <a:ext cx="1126347" cy="1333030"/>
          </a:xfrm>
          <a:prstGeom prst="straightConnector1">
            <a:avLst/>
          </a:prstGeom>
          <a:noFill/>
          <a:ln w="38100" cap="flat">
            <a:solidFill>
              <a:srgbClr val="00B0F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ECAD799-BD81-65D4-816D-CED98433390C}"/>
              </a:ext>
            </a:extLst>
          </p:cNvPr>
          <p:cNvSpPr/>
          <p:nvPr/>
        </p:nvSpPr>
        <p:spPr>
          <a:xfrm>
            <a:off x="4095750" y="2039980"/>
            <a:ext cx="238256" cy="22484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B19DC7E-1F0A-98B4-CF4E-94FAD98A57F3}"/>
              </a:ext>
            </a:extLst>
          </p:cNvPr>
          <p:cNvSpPr/>
          <p:nvPr/>
        </p:nvSpPr>
        <p:spPr>
          <a:xfrm>
            <a:off x="4334006" y="1875582"/>
            <a:ext cx="888091" cy="28704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522122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74122" y="161088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Диаграмма сигналов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588CDE-E814-713F-ACB7-2CBBA7AC5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5915" y="849873"/>
            <a:ext cx="5585307" cy="3784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36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479961" y="128996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Выбор провода/сигнала на диаграммах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DF6B9BD-E84F-EA01-625D-66990EF3D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961" y="1125020"/>
            <a:ext cx="8184078" cy="34756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AE17EB-39D4-F634-8B8A-67A1FBD0DDC8}"/>
              </a:ext>
            </a:extLst>
          </p:cNvPr>
          <p:cNvSpPr txBox="1"/>
          <p:nvPr/>
        </p:nvSpPr>
        <p:spPr>
          <a:xfrm>
            <a:off x="4572000" y="4077434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dirty="0"/>
              <a:t>Выбранный сигнал выделен желтым на схеме (слева)</a:t>
            </a:r>
          </a:p>
        </p:txBody>
      </p:sp>
    </p:spTree>
    <p:extLst>
      <p:ext uri="{BB962C8B-B14F-4D97-AF65-F5344CB8AC3E}">
        <p14:creationId xmlns:p14="http://schemas.microsoft.com/office/powerpoint/2010/main" val="1188773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RISC-V Шаблон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799</Words>
  <Application>Microsoft Office PowerPoint</Application>
  <PresentationFormat>Экран (16:9)</PresentationFormat>
  <Paragraphs>49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Calibri</vt:lpstr>
      <vt:lpstr>Arial</vt:lpstr>
      <vt:lpstr>Helvetica Neue Medium</vt:lpstr>
      <vt:lpstr>Times New Roman</vt:lpstr>
      <vt:lpstr>Nunito Sans</vt:lpstr>
      <vt:lpstr>Nunito Sans Light</vt:lpstr>
      <vt:lpstr>RISC-V Шаблон</vt:lpstr>
      <vt:lpstr>Building a RISC-V CPU Core  Вводная лекция | Платформа для обучения   </vt:lpstr>
      <vt:lpstr>О чем этот курс</vt:lpstr>
      <vt:lpstr>Программа</vt:lpstr>
      <vt:lpstr>Makerchip IDE и ресурсы</vt:lpstr>
      <vt:lpstr>Пример Long Division</vt:lpstr>
      <vt:lpstr>Пример Long Division</vt:lpstr>
      <vt:lpstr>Диаграмма сигналов</vt:lpstr>
      <vt:lpstr>Выбор провода/сигнала на диаграммах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2024-05-29T20:56:00Z</dcterms:modified>
</cp:coreProperties>
</file>